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619" r:id="rId3"/>
    <p:sldId id="620" r:id="rId4"/>
    <p:sldId id="516" r:id="rId5"/>
    <p:sldId id="515" r:id="rId6"/>
    <p:sldId id="614" r:id="rId7"/>
    <p:sldId id="431" r:id="rId8"/>
    <p:sldId id="262" r:id="rId9"/>
    <p:sldId id="517" r:id="rId10"/>
    <p:sldId id="616" r:id="rId11"/>
    <p:sldId id="617" r:id="rId12"/>
    <p:sldId id="618" r:id="rId13"/>
    <p:sldId id="623" r:id="rId14"/>
    <p:sldId id="6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711871-A678-4416-9CCB-00EF3D8977D8}" type="doc">
      <dgm:prSet loTypeId="urn:microsoft.com/office/officeart/2005/8/layout/pyramid2" loCatId="pyramid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4BC77A46-698A-4FCD-BC17-CAFC861F5BAD}">
      <dgm:prSet phldrT="[Text]"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Self-transcendence</a:t>
          </a:r>
        </a:p>
      </dgm:t>
    </dgm:pt>
    <dgm:pt modelId="{6CEE935D-F4AF-4B8F-A362-4E774F82F22B}" type="parTrans" cxnId="{118B4BF9-36E8-436D-A83A-C54A0E5C9686}">
      <dgm:prSet/>
      <dgm:spPr/>
      <dgm:t>
        <a:bodyPr/>
        <a:lstStyle/>
        <a:p>
          <a:endParaRPr lang="en-IN"/>
        </a:p>
      </dgm:t>
    </dgm:pt>
    <dgm:pt modelId="{83BFEFBE-7A23-472A-9582-C4643641E56C}" type="sibTrans" cxnId="{118B4BF9-36E8-436D-A83A-C54A0E5C9686}">
      <dgm:prSet/>
      <dgm:spPr/>
      <dgm:t>
        <a:bodyPr/>
        <a:lstStyle/>
        <a:p>
          <a:endParaRPr lang="en-IN"/>
        </a:p>
      </dgm:t>
    </dgm:pt>
    <dgm:pt modelId="{15EF37F4-DF2F-4440-9268-1DF5119E1DD0}">
      <dgm:prSet phldrT="[Text]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Compassion</a:t>
          </a:r>
        </a:p>
      </dgm:t>
    </dgm:pt>
    <dgm:pt modelId="{436929CF-9B12-42B5-8945-9A4028E7DA76}" type="parTrans" cxnId="{00D64B43-DE73-452A-B2F9-3A36F1024CE2}">
      <dgm:prSet/>
      <dgm:spPr/>
      <dgm:t>
        <a:bodyPr/>
        <a:lstStyle/>
        <a:p>
          <a:endParaRPr lang="en-IN"/>
        </a:p>
      </dgm:t>
    </dgm:pt>
    <dgm:pt modelId="{F8A825F6-19A8-40D3-9806-FF324857D392}" type="sibTrans" cxnId="{00D64B43-DE73-452A-B2F9-3A36F1024CE2}">
      <dgm:prSet/>
      <dgm:spPr/>
      <dgm:t>
        <a:bodyPr/>
        <a:lstStyle/>
        <a:p>
          <a:endParaRPr lang="en-IN"/>
        </a:p>
      </dgm:t>
    </dgm:pt>
    <dgm:pt modelId="{2E55692E-E638-47EE-B8E4-C23B67EF7B7C}">
      <dgm:prSet phldrT="[Text]"/>
      <dgm:spPr>
        <a:solidFill>
          <a:schemeClr val="accent5">
            <a:lumMod val="75000"/>
            <a:alpha val="90000"/>
          </a:schemeClr>
        </a:solidFill>
      </dgm:spPr>
      <dgm:t>
        <a:bodyPr/>
        <a:lstStyle/>
        <a:p>
          <a:r>
            <a:rPr lang="en-IN" dirty="0">
              <a:solidFill>
                <a:schemeClr val="bg1"/>
              </a:solidFill>
            </a:rPr>
            <a:t>Empathy</a:t>
          </a:r>
        </a:p>
      </dgm:t>
    </dgm:pt>
    <dgm:pt modelId="{7EDA3AE0-FD12-45C7-8F50-1ACA8E5CF1D6}" type="parTrans" cxnId="{6F3FF69E-AF2D-4213-A16B-7DC5E30D7114}">
      <dgm:prSet/>
      <dgm:spPr/>
      <dgm:t>
        <a:bodyPr/>
        <a:lstStyle/>
        <a:p>
          <a:endParaRPr lang="en-IN"/>
        </a:p>
      </dgm:t>
    </dgm:pt>
    <dgm:pt modelId="{1709D9E2-6C43-436C-8643-EC11A379DA4E}" type="sibTrans" cxnId="{6F3FF69E-AF2D-4213-A16B-7DC5E30D7114}">
      <dgm:prSet/>
      <dgm:spPr/>
      <dgm:t>
        <a:bodyPr/>
        <a:lstStyle/>
        <a:p>
          <a:endParaRPr lang="en-IN"/>
        </a:p>
      </dgm:t>
    </dgm:pt>
    <dgm:pt modelId="{3A0FCEF2-0065-4895-98EA-828C1FFFAFB1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Sympathy</a:t>
          </a:r>
          <a:endParaRPr lang="en-IN" dirty="0"/>
        </a:p>
      </dgm:t>
    </dgm:pt>
    <dgm:pt modelId="{60E9644A-1809-4CA9-ADAD-79BEC0A858DB}" type="parTrans" cxnId="{B6D467D4-D817-42F3-8121-4D38A6EB3A01}">
      <dgm:prSet/>
      <dgm:spPr/>
      <dgm:t>
        <a:bodyPr/>
        <a:lstStyle/>
        <a:p>
          <a:endParaRPr lang="en-IN"/>
        </a:p>
      </dgm:t>
    </dgm:pt>
    <dgm:pt modelId="{251DA333-7829-4EBB-A0EA-A15B2AFC375A}" type="sibTrans" cxnId="{B6D467D4-D817-42F3-8121-4D38A6EB3A01}">
      <dgm:prSet/>
      <dgm:spPr/>
      <dgm:t>
        <a:bodyPr/>
        <a:lstStyle/>
        <a:p>
          <a:endParaRPr lang="en-IN"/>
        </a:p>
      </dgm:t>
    </dgm:pt>
    <dgm:pt modelId="{073E1997-7C7D-4FB2-9924-0E36236FCC87}">
      <dgm:prSet phldrT="[Text]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dirty="0"/>
            <a:t>Apathy</a:t>
          </a:r>
        </a:p>
      </dgm:t>
    </dgm:pt>
    <dgm:pt modelId="{772ECF5F-A06E-4CFA-B3CA-C460B3CBC6D8}" type="parTrans" cxnId="{E813BA8B-83C5-474A-90A2-FC6844A05576}">
      <dgm:prSet/>
      <dgm:spPr/>
      <dgm:t>
        <a:bodyPr/>
        <a:lstStyle/>
        <a:p>
          <a:endParaRPr lang="en-IN"/>
        </a:p>
      </dgm:t>
    </dgm:pt>
    <dgm:pt modelId="{0225F01A-E6F7-4783-8130-45965ACBE007}" type="sibTrans" cxnId="{E813BA8B-83C5-474A-90A2-FC6844A05576}">
      <dgm:prSet/>
      <dgm:spPr/>
      <dgm:t>
        <a:bodyPr/>
        <a:lstStyle/>
        <a:p>
          <a:endParaRPr lang="en-IN"/>
        </a:p>
      </dgm:t>
    </dgm:pt>
    <dgm:pt modelId="{6F9D249B-FF84-4E09-83DC-CA70C445844B}">
      <dgm:prSet phldrT="[Text]"/>
      <dgm:spPr>
        <a:solidFill>
          <a:schemeClr val="bg2">
            <a:lumMod val="90000"/>
            <a:alpha val="90000"/>
          </a:schemeClr>
        </a:solidFill>
        <a:ln>
          <a:solidFill>
            <a:schemeClr val="accent5">
              <a:lumMod val="20000"/>
              <a:lumOff val="80000"/>
              <a:alpha val="61429"/>
            </a:schemeClr>
          </a:solidFill>
        </a:ln>
      </dgm:spPr>
      <dgm:t>
        <a:bodyPr/>
        <a:lstStyle/>
        <a:p>
          <a:r>
            <a:rPr lang="en-US" dirty="0"/>
            <a:t>Loneliness</a:t>
          </a:r>
          <a:endParaRPr lang="en-IN" dirty="0"/>
        </a:p>
      </dgm:t>
    </dgm:pt>
    <dgm:pt modelId="{20B2B92D-8332-4405-8C82-E93147C3CCEC}" type="parTrans" cxnId="{0AD78A83-3B8D-48EE-AD9A-C116FADF09DE}">
      <dgm:prSet/>
      <dgm:spPr/>
      <dgm:t>
        <a:bodyPr/>
        <a:lstStyle/>
        <a:p>
          <a:endParaRPr lang="en-IN"/>
        </a:p>
      </dgm:t>
    </dgm:pt>
    <dgm:pt modelId="{E8D94955-FA31-4BFF-8150-121B730954EE}" type="sibTrans" cxnId="{0AD78A83-3B8D-48EE-AD9A-C116FADF09DE}">
      <dgm:prSet/>
      <dgm:spPr/>
      <dgm:t>
        <a:bodyPr/>
        <a:lstStyle/>
        <a:p>
          <a:endParaRPr lang="en-IN"/>
        </a:p>
      </dgm:t>
    </dgm:pt>
    <dgm:pt modelId="{3C1CFE49-83DD-4BF0-9222-82397C2FE60D}">
      <dgm:prSet phldrT="[Text]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r>
            <a:rPr lang="en-US" dirty="0"/>
            <a:t>Melancholy</a:t>
          </a:r>
          <a:endParaRPr lang="en-IN" dirty="0"/>
        </a:p>
      </dgm:t>
    </dgm:pt>
    <dgm:pt modelId="{9B9483EE-C005-4A5A-85FB-45757E69BF87}" type="parTrans" cxnId="{811A8718-C495-4619-9789-9389BFABCD3D}">
      <dgm:prSet/>
      <dgm:spPr/>
      <dgm:t>
        <a:bodyPr/>
        <a:lstStyle/>
        <a:p>
          <a:endParaRPr lang="en-IN"/>
        </a:p>
      </dgm:t>
    </dgm:pt>
    <dgm:pt modelId="{AE8BF732-16B8-42B2-B856-DC082DD71325}" type="sibTrans" cxnId="{811A8718-C495-4619-9789-9389BFABCD3D}">
      <dgm:prSet/>
      <dgm:spPr/>
      <dgm:t>
        <a:bodyPr/>
        <a:lstStyle/>
        <a:p>
          <a:endParaRPr lang="en-IN"/>
        </a:p>
      </dgm:t>
    </dgm:pt>
    <dgm:pt modelId="{95E70714-1B00-4F66-B23A-A896116C200F}" type="pres">
      <dgm:prSet presAssocID="{07711871-A678-4416-9CCB-00EF3D8977D8}" presName="compositeShape" presStyleCnt="0">
        <dgm:presLayoutVars>
          <dgm:dir/>
          <dgm:resizeHandles/>
        </dgm:presLayoutVars>
      </dgm:prSet>
      <dgm:spPr/>
    </dgm:pt>
    <dgm:pt modelId="{410A186F-2F06-4D97-A25C-2F7E3F7F65B9}" type="pres">
      <dgm:prSet presAssocID="{07711871-A678-4416-9CCB-00EF3D8977D8}" presName="pyramid" presStyleLbl="node1" presStyleIdx="0" presStyleCnt="1" custLinFactNeighborX="7253"/>
      <dgm:spPr/>
    </dgm:pt>
    <dgm:pt modelId="{6B9C000B-2E47-4F20-ABA5-D88DD10008D2}" type="pres">
      <dgm:prSet presAssocID="{07711871-A678-4416-9CCB-00EF3D8977D8}" presName="theList" presStyleCnt="0"/>
      <dgm:spPr/>
    </dgm:pt>
    <dgm:pt modelId="{97D47DB7-14C6-486E-8193-78FDEC699F82}" type="pres">
      <dgm:prSet presAssocID="{4BC77A46-698A-4FCD-BC17-CAFC861F5BAD}" presName="aNode" presStyleLbl="fgAcc1" presStyleIdx="0" presStyleCnt="7">
        <dgm:presLayoutVars>
          <dgm:bulletEnabled val="1"/>
        </dgm:presLayoutVars>
      </dgm:prSet>
      <dgm:spPr/>
    </dgm:pt>
    <dgm:pt modelId="{9CEFDABE-9361-46FE-9ACE-2F80C9BF6618}" type="pres">
      <dgm:prSet presAssocID="{4BC77A46-698A-4FCD-BC17-CAFC861F5BAD}" presName="aSpace" presStyleCnt="0"/>
      <dgm:spPr/>
    </dgm:pt>
    <dgm:pt modelId="{02753E87-119C-4650-B4C5-4BA7C96D2F7D}" type="pres">
      <dgm:prSet presAssocID="{15EF37F4-DF2F-4440-9268-1DF5119E1DD0}" presName="aNode" presStyleLbl="fgAcc1" presStyleIdx="1" presStyleCnt="7">
        <dgm:presLayoutVars>
          <dgm:bulletEnabled val="1"/>
        </dgm:presLayoutVars>
      </dgm:prSet>
      <dgm:spPr/>
    </dgm:pt>
    <dgm:pt modelId="{57CFB57C-0414-42DA-B27C-27765A6CEEB9}" type="pres">
      <dgm:prSet presAssocID="{15EF37F4-DF2F-4440-9268-1DF5119E1DD0}" presName="aSpace" presStyleCnt="0"/>
      <dgm:spPr/>
    </dgm:pt>
    <dgm:pt modelId="{A9A561FE-3013-4FD9-B855-B81F26656CCE}" type="pres">
      <dgm:prSet presAssocID="{2E55692E-E638-47EE-B8E4-C23B67EF7B7C}" presName="aNode" presStyleLbl="fgAcc1" presStyleIdx="2" presStyleCnt="7">
        <dgm:presLayoutVars>
          <dgm:bulletEnabled val="1"/>
        </dgm:presLayoutVars>
      </dgm:prSet>
      <dgm:spPr/>
    </dgm:pt>
    <dgm:pt modelId="{8E63BF54-7738-4C69-9131-FAE126F0B594}" type="pres">
      <dgm:prSet presAssocID="{2E55692E-E638-47EE-B8E4-C23B67EF7B7C}" presName="aSpace" presStyleCnt="0"/>
      <dgm:spPr/>
    </dgm:pt>
    <dgm:pt modelId="{EE2872EF-555F-44FD-9F40-7BB6BB7921C2}" type="pres">
      <dgm:prSet presAssocID="{3A0FCEF2-0065-4895-98EA-828C1FFFAFB1}" presName="aNode" presStyleLbl="fgAcc1" presStyleIdx="3" presStyleCnt="7">
        <dgm:presLayoutVars>
          <dgm:bulletEnabled val="1"/>
        </dgm:presLayoutVars>
      </dgm:prSet>
      <dgm:spPr/>
    </dgm:pt>
    <dgm:pt modelId="{E0C4EFE1-844D-442D-932E-2B943F547846}" type="pres">
      <dgm:prSet presAssocID="{3A0FCEF2-0065-4895-98EA-828C1FFFAFB1}" presName="aSpace" presStyleCnt="0"/>
      <dgm:spPr/>
    </dgm:pt>
    <dgm:pt modelId="{81B1BAF2-1F39-46F9-A86C-FFA72AFFAF38}" type="pres">
      <dgm:prSet presAssocID="{073E1997-7C7D-4FB2-9924-0E36236FCC87}" presName="aNode" presStyleLbl="fgAcc1" presStyleIdx="4" presStyleCnt="7">
        <dgm:presLayoutVars>
          <dgm:bulletEnabled val="1"/>
        </dgm:presLayoutVars>
      </dgm:prSet>
      <dgm:spPr/>
    </dgm:pt>
    <dgm:pt modelId="{FBD58D34-8F7B-4FCA-AE50-9F7F3FF185A5}" type="pres">
      <dgm:prSet presAssocID="{073E1997-7C7D-4FB2-9924-0E36236FCC87}" presName="aSpace" presStyleCnt="0"/>
      <dgm:spPr/>
    </dgm:pt>
    <dgm:pt modelId="{896D12E4-E612-410B-A8F3-BAEAB0B3CFEA}" type="pres">
      <dgm:prSet presAssocID="{6F9D249B-FF84-4E09-83DC-CA70C445844B}" presName="aNode" presStyleLbl="fgAcc1" presStyleIdx="5" presStyleCnt="7">
        <dgm:presLayoutVars>
          <dgm:bulletEnabled val="1"/>
        </dgm:presLayoutVars>
      </dgm:prSet>
      <dgm:spPr/>
    </dgm:pt>
    <dgm:pt modelId="{FE12C9B0-4279-4FD7-9857-6E0EF5EFC5A6}" type="pres">
      <dgm:prSet presAssocID="{6F9D249B-FF84-4E09-83DC-CA70C445844B}" presName="aSpace" presStyleCnt="0"/>
      <dgm:spPr/>
    </dgm:pt>
    <dgm:pt modelId="{8E32D6C1-3233-4FA5-A8C4-8293DF1D5038}" type="pres">
      <dgm:prSet presAssocID="{3C1CFE49-83DD-4BF0-9222-82397C2FE60D}" presName="aNode" presStyleLbl="fgAcc1" presStyleIdx="6" presStyleCnt="7">
        <dgm:presLayoutVars>
          <dgm:bulletEnabled val="1"/>
        </dgm:presLayoutVars>
      </dgm:prSet>
      <dgm:spPr/>
    </dgm:pt>
    <dgm:pt modelId="{B3EF206E-52DD-43B2-BA0D-AC218C8775DB}" type="pres">
      <dgm:prSet presAssocID="{3C1CFE49-83DD-4BF0-9222-82397C2FE60D}" presName="aSpace" presStyleCnt="0"/>
      <dgm:spPr/>
    </dgm:pt>
  </dgm:ptLst>
  <dgm:cxnLst>
    <dgm:cxn modelId="{9ECFD903-CCE1-4ECD-A57A-1CB043B7624B}" type="presOf" srcId="{07711871-A678-4416-9CCB-00EF3D8977D8}" destId="{95E70714-1B00-4F66-B23A-A896116C200F}" srcOrd="0" destOrd="0" presId="urn:microsoft.com/office/officeart/2005/8/layout/pyramid2"/>
    <dgm:cxn modelId="{811A8718-C495-4619-9789-9389BFABCD3D}" srcId="{07711871-A678-4416-9CCB-00EF3D8977D8}" destId="{3C1CFE49-83DD-4BF0-9222-82397C2FE60D}" srcOrd="6" destOrd="0" parTransId="{9B9483EE-C005-4A5A-85FB-45757E69BF87}" sibTransId="{AE8BF732-16B8-42B2-B856-DC082DD71325}"/>
    <dgm:cxn modelId="{00D64B43-DE73-452A-B2F9-3A36F1024CE2}" srcId="{07711871-A678-4416-9CCB-00EF3D8977D8}" destId="{15EF37F4-DF2F-4440-9268-1DF5119E1DD0}" srcOrd="1" destOrd="0" parTransId="{436929CF-9B12-42B5-8945-9A4028E7DA76}" sibTransId="{F8A825F6-19A8-40D3-9806-FF324857D392}"/>
    <dgm:cxn modelId="{0A7CDB4C-93BC-4900-BAC9-BE5468F28310}" type="presOf" srcId="{2E55692E-E638-47EE-B8E4-C23B67EF7B7C}" destId="{A9A561FE-3013-4FD9-B855-B81F26656CCE}" srcOrd="0" destOrd="0" presId="urn:microsoft.com/office/officeart/2005/8/layout/pyramid2"/>
    <dgm:cxn modelId="{7B6ABD4D-450A-4CAD-8184-51C864721086}" type="presOf" srcId="{3A0FCEF2-0065-4895-98EA-828C1FFFAFB1}" destId="{EE2872EF-555F-44FD-9F40-7BB6BB7921C2}" srcOrd="0" destOrd="0" presId="urn:microsoft.com/office/officeart/2005/8/layout/pyramid2"/>
    <dgm:cxn modelId="{E711835A-FFD9-44B2-9CB0-1EA9FE03A46B}" type="presOf" srcId="{6F9D249B-FF84-4E09-83DC-CA70C445844B}" destId="{896D12E4-E612-410B-A8F3-BAEAB0B3CFEA}" srcOrd="0" destOrd="0" presId="urn:microsoft.com/office/officeart/2005/8/layout/pyramid2"/>
    <dgm:cxn modelId="{0AD78A83-3B8D-48EE-AD9A-C116FADF09DE}" srcId="{07711871-A678-4416-9CCB-00EF3D8977D8}" destId="{6F9D249B-FF84-4E09-83DC-CA70C445844B}" srcOrd="5" destOrd="0" parTransId="{20B2B92D-8332-4405-8C82-E93147C3CCEC}" sibTransId="{E8D94955-FA31-4BFF-8150-121B730954EE}"/>
    <dgm:cxn modelId="{E813BA8B-83C5-474A-90A2-FC6844A05576}" srcId="{07711871-A678-4416-9CCB-00EF3D8977D8}" destId="{073E1997-7C7D-4FB2-9924-0E36236FCC87}" srcOrd="4" destOrd="0" parTransId="{772ECF5F-A06E-4CFA-B3CA-C460B3CBC6D8}" sibTransId="{0225F01A-E6F7-4783-8130-45965ACBE007}"/>
    <dgm:cxn modelId="{2F8A9692-3AFE-4CC4-9ECB-4B6BC838C09E}" type="presOf" srcId="{4BC77A46-698A-4FCD-BC17-CAFC861F5BAD}" destId="{97D47DB7-14C6-486E-8193-78FDEC699F82}" srcOrd="0" destOrd="0" presId="urn:microsoft.com/office/officeart/2005/8/layout/pyramid2"/>
    <dgm:cxn modelId="{6F3FF69E-AF2D-4213-A16B-7DC5E30D7114}" srcId="{07711871-A678-4416-9CCB-00EF3D8977D8}" destId="{2E55692E-E638-47EE-B8E4-C23B67EF7B7C}" srcOrd="2" destOrd="0" parTransId="{7EDA3AE0-FD12-45C7-8F50-1ACA8E5CF1D6}" sibTransId="{1709D9E2-6C43-436C-8643-EC11A379DA4E}"/>
    <dgm:cxn modelId="{9E363EB7-AD75-4C66-8E06-F9295CF63EB9}" type="presOf" srcId="{15EF37F4-DF2F-4440-9268-1DF5119E1DD0}" destId="{02753E87-119C-4650-B4C5-4BA7C96D2F7D}" srcOrd="0" destOrd="0" presId="urn:microsoft.com/office/officeart/2005/8/layout/pyramid2"/>
    <dgm:cxn modelId="{2BF468D1-E737-4956-8AA3-E1B88A067D90}" type="presOf" srcId="{3C1CFE49-83DD-4BF0-9222-82397C2FE60D}" destId="{8E32D6C1-3233-4FA5-A8C4-8293DF1D5038}" srcOrd="0" destOrd="0" presId="urn:microsoft.com/office/officeart/2005/8/layout/pyramid2"/>
    <dgm:cxn modelId="{B6D467D4-D817-42F3-8121-4D38A6EB3A01}" srcId="{07711871-A678-4416-9CCB-00EF3D8977D8}" destId="{3A0FCEF2-0065-4895-98EA-828C1FFFAFB1}" srcOrd="3" destOrd="0" parTransId="{60E9644A-1809-4CA9-ADAD-79BEC0A858DB}" sibTransId="{251DA333-7829-4EBB-A0EA-A15B2AFC375A}"/>
    <dgm:cxn modelId="{4C59ADF0-DC65-43AD-8091-6564E4478B1F}" type="presOf" srcId="{073E1997-7C7D-4FB2-9924-0E36236FCC87}" destId="{81B1BAF2-1F39-46F9-A86C-FFA72AFFAF38}" srcOrd="0" destOrd="0" presId="urn:microsoft.com/office/officeart/2005/8/layout/pyramid2"/>
    <dgm:cxn modelId="{118B4BF9-36E8-436D-A83A-C54A0E5C9686}" srcId="{07711871-A678-4416-9CCB-00EF3D8977D8}" destId="{4BC77A46-698A-4FCD-BC17-CAFC861F5BAD}" srcOrd="0" destOrd="0" parTransId="{6CEE935D-F4AF-4B8F-A362-4E774F82F22B}" sibTransId="{83BFEFBE-7A23-472A-9582-C4643641E56C}"/>
    <dgm:cxn modelId="{C84C88A5-2B33-4A48-900E-06657868CFC3}" type="presParOf" srcId="{95E70714-1B00-4F66-B23A-A896116C200F}" destId="{410A186F-2F06-4D97-A25C-2F7E3F7F65B9}" srcOrd="0" destOrd="0" presId="urn:microsoft.com/office/officeart/2005/8/layout/pyramid2"/>
    <dgm:cxn modelId="{58C82897-5011-4454-BF7A-E319EDEEE06F}" type="presParOf" srcId="{95E70714-1B00-4F66-B23A-A896116C200F}" destId="{6B9C000B-2E47-4F20-ABA5-D88DD10008D2}" srcOrd="1" destOrd="0" presId="urn:microsoft.com/office/officeart/2005/8/layout/pyramid2"/>
    <dgm:cxn modelId="{B01098DE-FA12-4B3B-894D-829A779AE5FC}" type="presParOf" srcId="{6B9C000B-2E47-4F20-ABA5-D88DD10008D2}" destId="{97D47DB7-14C6-486E-8193-78FDEC699F82}" srcOrd="0" destOrd="0" presId="urn:microsoft.com/office/officeart/2005/8/layout/pyramid2"/>
    <dgm:cxn modelId="{CF22758D-481B-47E9-BD81-62D846D05B23}" type="presParOf" srcId="{6B9C000B-2E47-4F20-ABA5-D88DD10008D2}" destId="{9CEFDABE-9361-46FE-9ACE-2F80C9BF6618}" srcOrd="1" destOrd="0" presId="urn:microsoft.com/office/officeart/2005/8/layout/pyramid2"/>
    <dgm:cxn modelId="{5527CCCC-746E-4193-A73B-077EDC0C6E30}" type="presParOf" srcId="{6B9C000B-2E47-4F20-ABA5-D88DD10008D2}" destId="{02753E87-119C-4650-B4C5-4BA7C96D2F7D}" srcOrd="2" destOrd="0" presId="urn:microsoft.com/office/officeart/2005/8/layout/pyramid2"/>
    <dgm:cxn modelId="{89024B60-7730-4FA9-A21E-862F3CB58925}" type="presParOf" srcId="{6B9C000B-2E47-4F20-ABA5-D88DD10008D2}" destId="{57CFB57C-0414-42DA-B27C-27765A6CEEB9}" srcOrd="3" destOrd="0" presId="urn:microsoft.com/office/officeart/2005/8/layout/pyramid2"/>
    <dgm:cxn modelId="{A3085936-61F1-44C6-835C-BA5D2E9BDEEF}" type="presParOf" srcId="{6B9C000B-2E47-4F20-ABA5-D88DD10008D2}" destId="{A9A561FE-3013-4FD9-B855-B81F26656CCE}" srcOrd="4" destOrd="0" presId="urn:microsoft.com/office/officeart/2005/8/layout/pyramid2"/>
    <dgm:cxn modelId="{9E641643-0DB4-47E2-849A-F7DAD2585172}" type="presParOf" srcId="{6B9C000B-2E47-4F20-ABA5-D88DD10008D2}" destId="{8E63BF54-7738-4C69-9131-FAE126F0B594}" srcOrd="5" destOrd="0" presId="urn:microsoft.com/office/officeart/2005/8/layout/pyramid2"/>
    <dgm:cxn modelId="{F48F5445-4E47-463A-8535-549E24D630CE}" type="presParOf" srcId="{6B9C000B-2E47-4F20-ABA5-D88DD10008D2}" destId="{EE2872EF-555F-44FD-9F40-7BB6BB7921C2}" srcOrd="6" destOrd="0" presId="urn:microsoft.com/office/officeart/2005/8/layout/pyramid2"/>
    <dgm:cxn modelId="{ADFE73B1-446C-4F70-9981-FA74E851EAE2}" type="presParOf" srcId="{6B9C000B-2E47-4F20-ABA5-D88DD10008D2}" destId="{E0C4EFE1-844D-442D-932E-2B943F547846}" srcOrd="7" destOrd="0" presId="urn:microsoft.com/office/officeart/2005/8/layout/pyramid2"/>
    <dgm:cxn modelId="{6A82F51A-96BC-4EAE-AB02-74668D12098A}" type="presParOf" srcId="{6B9C000B-2E47-4F20-ABA5-D88DD10008D2}" destId="{81B1BAF2-1F39-46F9-A86C-FFA72AFFAF38}" srcOrd="8" destOrd="0" presId="urn:microsoft.com/office/officeart/2005/8/layout/pyramid2"/>
    <dgm:cxn modelId="{513AE8B5-730A-4287-80E0-4B1385D15A4B}" type="presParOf" srcId="{6B9C000B-2E47-4F20-ABA5-D88DD10008D2}" destId="{FBD58D34-8F7B-4FCA-AE50-9F7F3FF185A5}" srcOrd="9" destOrd="0" presId="urn:microsoft.com/office/officeart/2005/8/layout/pyramid2"/>
    <dgm:cxn modelId="{0380295A-DF81-4158-8658-F56063D819ED}" type="presParOf" srcId="{6B9C000B-2E47-4F20-ABA5-D88DD10008D2}" destId="{896D12E4-E612-410B-A8F3-BAEAB0B3CFEA}" srcOrd="10" destOrd="0" presId="urn:microsoft.com/office/officeart/2005/8/layout/pyramid2"/>
    <dgm:cxn modelId="{479912F2-9009-444F-B875-ABB9A34C8F9A}" type="presParOf" srcId="{6B9C000B-2E47-4F20-ABA5-D88DD10008D2}" destId="{FE12C9B0-4279-4FD7-9857-6E0EF5EFC5A6}" srcOrd="11" destOrd="0" presId="urn:microsoft.com/office/officeart/2005/8/layout/pyramid2"/>
    <dgm:cxn modelId="{58971D83-DACA-45E5-AD63-E48B9492C037}" type="presParOf" srcId="{6B9C000B-2E47-4F20-ABA5-D88DD10008D2}" destId="{8E32D6C1-3233-4FA5-A8C4-8293DF1D5038}" srcOrd="12" destOrd="0" presId="urn:microsoft.com/office/officeart/2005/8/layout/pyramid2"/>
    <dgm:cxn modelId="{72F5CBEA-03B2-45A7-BED8-E43DED61B6B5}" type="presParOf" srcId="{6B9C000B-2E47-4F20-ABA5-D88DD10008D2}" destId="{B3EF206E-52DD-43B2-BA0D-AC218C8775DB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83FAF8-5B60-44DD-A835-C7D773B6387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BAF4A4-5622-4D6C-B381-E44D9E736F81}">
      <dgm:prSet custT="1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sz="2000" b="0" i="0" dirty="0"/>
            <a:t>“</a:t>
          </a:r>
          <a:r>
            <a:rPr lang="en-US" sz="2000" b="0" i="1" dirty="0"/>
            <a:t>A goal is like a roadmap; it shows the way to a destination. But unlike a physical road, there are often many ways to reach these goals, and the journey can be full of twists and turns”. </a:t>
          </a:r>
          <a:endParaRPr lang="en-US" sz="2000" dirty="0"/>
        </a:p>
      </dgm:t>
    </dgm:pt>
    <dgm:pt modelId="{7715ACAE-F2DC-41EC-B2D2-6ED2E46ECE0A}" type="parTrans" cxnId="{09290341-444F-42A1-B71F-AAB849875985}">
      <dgm:prSet/>
      <dgm:spPr/>
      <dgm:t>
        <a:bodyPr/>
        <a:lstStyle/>
        <a:p>
          <a:endParaRPr lang="en-US" sz="2000"/>
        </a:p>
      </dgm:t>
    </dgm:pt>
    <dgm:pt modelId="{E5B65590-8A79-49B5-AC53-2060C7C10AC0}" type="sibTrans" cxnId="{09290341-444F-42A1-B71F-AAB849875985}">
      <dgm:prSet/>
      <dgm:spPr/>
      <dgm:t>
        <a:bodyPr/>
        <a:lstStyle/>
        <a:p>
          <a:endParaRPr lang="en-US" sz="2000"/>
        </a:p>
      </dgm:t>
    </dgm:pt>
    <dgm:pt modelId="{95967C5D-3AC3-49AD-99F4-DE3C06B45963}">
      <dgm:prSet custT="1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sz="2000" b="0" i="1" dirty="0"/>
            <a:t>“A goal gives you something to strive for and stay motivated when the going gets tough. It’s a reminder of where you’re trying to go and what you’re trying to achieve” </a:t>
          </a:r>
          <a:endParaRPr lang="en-US" sz="2000" dirty="0"/>
        </a:p>
      </dgm:t>
    </dgm:pt>
    <dgm:pt modelId="{79C61ABA-DD30-4C38-A932-9465551A38E8}" type="parTrans" cxnId="{71FB19CD-3402-41C6-B1B0-F2699E4B25E7}">
      <dgm:prSet/>
      <dgm:spPr/>
      <dgm:t>
        <a:bodyPr/>
        <a:lstStyle/>
        <a:p>
          <a:endParaRPr lang="en-US" sz="2000"/>
        </a:p>
      </dgm:t>
    </dgm:pt>
    <dgm:pt modelId="{C3BDE517-049A-4FD8-B458-3B1BD27AF652}" type="sibTrans" cxnId="{71FB19CD-3402-41C6-B1B0-F2699E4B25E7}">
      <dgm:prSet/>
      <dgm:spPr/>
      <dgm:t>
        <a:bodyPr/>
        <a:lstStyle/>
        <a:p>
          <a:endParaRPr lang="en-US" sz="2000"/>
        </a:p>
      </dgm:t>
    </dgm:pt>
    <dgm:pt modelId="{2CA31475-F2FA-4788-9A04-F01991D4011B}" type="pres">
      <dgm:prSet presAssocID="{8E83FAF8-5B60-44DD-A835-C7D773B63875}" presName="linear" presStyleCnt="0">
        <dgm:presLayoutVars>
          <dgm:animLvl val="lvl"/>
          <dgm:resizeHandles val="exact"/>
        </dgm:presLayoutVars>
      </dgm:prSet>
      <dgm:spPr/>
    </dgm:pt>
    <dgm:pt modelId="{DB2E89D6-0A76-419E-B0B7-D439E294E2A9}" type="pres">
      <dgm:prSet presAssocID="{5DBAF4A4-5622-4D6C-B381-E44D9E736F8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111A9E8-4AF7-4C69-90A8-7F157B08729F}" type="pres">
      <dgm:prSet presAssocID="{E5B65590-8A79-49B5-AC53-2060C7C10AC0}" presName="spacer" presStyleCnt="0"/>
      <dgm:spPr/>
    </dgm:pt>
    <dgm:pt modelId="{75BF64A8-2219-47EA-A267-E2A048F43750}" type="pres">
      <dgm:prSet presAssocID="{95967C5D-3AC3-49AD-99F4-DE3C06B4596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154B524-32B9-4F0E-93E1-08017930E658}" type="presOf" srcId="{8E83FAF8-5B60-44DD-A835-C7D773B63875}" destId="{2CA31475-F2FA-4788-9A04-F01991D4011B}" srcOrd="0" destOrd="0" presId="urn:microsoft.com/office/officeart/2005/8/layout/vList2"/>
    <dgm:cxn modelId="{09290341-444F-42A1-B71F-AAB849875985}" srcId="{8E83FAF8-5B60-44DD-A835-C7D773B63875}" destId="{5DBAF4A4-5622-4D6C-B381-E44D9E736F81}" srcOrd="0" destOrd="0" parTransId="{7715ACAE-F2DC-41EC-B2D2-6ED2E46ECE0A}" sibTransId="{E5B65590-8A79-49B5-AC53-2060C7C10AC0}"/>
    <dgm:cxn modelId="{FE3BCF97-AB31-4EAD-B346-07C422AD088F}" type="presOf" srcId="{5DBAF4A4-5622-4D6C-B381-E44D9E736F81}" destId="{DB2E89D6-0A76-419E-B0B7-D439E294E2A9}" srcOrd="0" destOrd="0" presId="urn:microsoft.com/office/officeart/2005/8/layout/vList2"/>
    <dgm:cxn modelId="{D9FE88A8-2011-438F-B7C9-65C613964A52}" type="presOf" srcId="{95967C5D-3AC3-49AD-99F4-DE3C06B45963}" destId="{75BF64A8-2219-47EA-A267-E2A048F43750}" srcOrd="0" destOrd="0" presId="urn:microsoft.com/office/officeart/2005/8/layout/vList2"/>
    <dgm:cxn modelId="{71FB19CD-3402-41C6-B1B0-F2699E4B25E7}" srcId="{8E83FAF8-5B60-44DD-A835-C7D773B63875}" destId="{95967C5D-3AC3-49AD-99F4-DE3C06B45963}" srcOrd="1" destOrd="0" parTransId="{79C61ABA-DD30-4C38-A932-9465551A38E8}" sibTransId="{C3BDE517-049A-4FD8-B458-3B1BD27AF652}"/>
    <dgm:cxn modelId="{D515E990-3330-45B9-A2D2-F0DDBA9DD957}" type="presParOf" srcId="{2CA31475-F2FA-4788-9A04-F01991D4011B}" destId="{DB2E89D6-0A76-419E-B0B7-D439E294E2A9}" srcOrd="0" destOrd="0" presId="urn:microsoft.com/office/officeart/2005/8/layout/vList2"/>
    <dgm:cxn modelId="{F41D9A61-1DE6-49B9-96FD-216D88595946}" type="presParOf" srcId="{2CA31475-F2FA-4788-9A04-F01991D4011B}" destId="{4111A9E8-4AF7-4C69-90A8-7F157B08729F}" srcOrd="1" destOrd="0" presId="urn:microsoft.com/office/officeart/2005/8/layout/vList2"/>
    <dgm:cxn modelId="{2A990DE3-EE92-4051-99B8-4461F7B322A3}" type="presParOf" srcId="{2CA31475-F2FA-4788-9A04-F01991D4011B}" destId="{75BF64A8-2219-47EA-A267-E2A048F4375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A186F-2F06-4D97-A25C-2F7E3F7F65B9}">
      <dsp:nvSpPr>
        <dsp:cNvPr id="0" name=""/>
        <dsp:cNvSpPr/>
      </dsp:nvSpPr>
      <dsp:spPr>
        <a:xfrm>
          <a:off x="697744" y="0"/>
          <a:ext cx="3892491" cy="3892491"/>
        </a:xfrm>
        <a:prstGeom prst="triangl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47DB7-14C6-486E-8193-78FDEC699F82}">
      <dsp:nvSpPr>
        <dsp:cNvPr id="0" name=""/>
        <dsp:cNvSpPr/>
      </dsp:nvSpPr>
      <dsp:spPr>
        <a:xfrm>
          <a:off x="2361667" y="389629"/>
          <a:ext cx="2530119" cy="395331"/>
        </a:xfrm>
        <a:prstGeom prst="roundRect">
          <a:avLst/>
        </a:prstGeom>
        <a:solidFill>
          <a:schemeClr val="accent1">
            <a:lumMod val="50000"/>
            <a:alpha val="9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</a:rPr>
            <a:t>Self-transcendence</a:t>
          </a:r>
        </a:p>
      </dsp:txBody>
      <dsp:txXfrm>
        <a:off x="2380965" y="408927"/>
        <a:ext cx="2491523" cy="356735"/>
      </dsp:txXfrm>
    </dsp:sp>
    <dsp:sp modelId="{02753E87-119C-4650-B4C5-4BA7C96D2F7D}">
      <dsp:nvSpPr>
        <dsp:cNvPr id="0" name=""/>
        <dsp:cNvSpPr/>
      </dsp:nvSpPr>
      <dsp:spPr>
        <a:xfrm>
          <a:off x="2361667" y="834376"/>
          <a:ext cx="2530119" cy="395331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</a:rPr>
            <a:t>Compassion</a:t>
          </a:r>
        </a:p>
      </dsp:txBody>
      <dsp:txXfrm>
        <a:off x="2380965" y="853674"/>
        <a:ext cx="2491523" cy="356735"/>
      </dsp:txXfrm>
    </dsp:sp>
    <dsp:sp modelId="{A9A561FE-3013-4FD9-B855-B81F26656CCE}">
      <dsp:nvSpPr>
        <dsp:cNvPr id="0" name=""/>
        <dsp:cNvSpPr/>
      </dsp:nvSpPr>
      <dsp:spPr>
        <a:xfrm>
          <a:off x="2361667" y="1279124"/>
          <a:ext cx="2530119" cy="395331"/>
        </a:xfrm>
        <a:prstGeom prst="roundRect">
          <a:avLst/>
        </a:prstGeom>
        <a:solidFill>
          <a:schemeClr val="accent5">
            <a:lumMod val="75000"/>
            <a:alpha val="9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</a:rPr>
            <a:t>Empathy</a:t>
          </a:r>
        </a:p>
      </dsp:txBody>
      <dsp:txXfrm>
        <a:off x="2380965" y="1298422"/>
        <a:ext cx="2491523" cy="356735"/>
      </dsp:txXfrm>
    </dsp:sp>
    <dsp:sp modelId="{EE2872EF-555F-44FD-9F40-7BB6BB7921C2}">
      <dsp:nvSpPr>
        <dsp:cNvPr id="0" name=""/>
        <dsp:cNvSpPr/>
      </dsp:nvSpPr>
      <dsp:spPr>
        <a:xfrm>
          <a:off x="2361667" y="1723871"/>
          <a:ext cx="2530119" cy="395331"/>
        </a:xfrm>
        <a:prstGeom prst="round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Sympathy</a:t>
          </a:r>
          <a:endParaRPr lang="en-IN" sz="1600" kern="1200" dirty="0"/>
        </a:p>
      </dsp:txBody>
      <dsp:txXfrm>
        <a:off x="2380965" y="1743169"/>
        <a:ext cx="2491523" cy="356735"/>
      </dsp:txXfrm>
    </dsp:sp>
    <dsp:sp modelId="{81B1BAF2-1F39-46F9-A86C-FFA72AFFAF38}">
      <dsp:nvSpPr>
        <dsp:cNvPr id="0" name=""/>
        <dsp:cNvSpPr/>
      </dsp:nvSpPr>
      <dsp:spPr>
        <a:xfrm>
          <a:off x="2361667" y="2168619"/>
          <a:ext cx="2530119" cy="395331"/>
        </a:xfrm>
        <a:prstGeom prst="roundRect">
          <a:avLst/>
        </a:prstGeom>
        <a:solidFill>
          <a:schemeClr val="tx2">
            <a:lumMod val="20000"/>
            <a:lumOff val="80000"/>
            <a:alpha val="9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Apathy</a:t>
          </a:r>
        </a:p>
      </dsp:txBody>
      <dsp:txXfrm>
        <a:off x="2380965" y="2187917"/>
        <a:ext cx="2491523" cy="356735"/>
      </dsp:txXfrm>
    </dsp:sp>
    <dsp:sp modelId="{896D12E4-E612-410B-A8F3-BAEAB0B3CFEA}">
      <dsp:nvSpPr>
        <dsp:cNvPr id="0" name=""/>
        <dsp:cNvSpPr/>
      </dsp:nvSpPr>
      <dsp:spPr>
        <a:xfrm>
          <a:off x="2361667" y="2613366"/>
          <a:ext cx="2530119" cy="395331"/>
        </a:xfrm>
        <a:prstGeom prst="roundRect">
          <a:avLst/>
        </a:prstGeom>
        <a:solidFill>
          <a:schemeClr val="bg2">
            <a:lumMod val="90000"/>
            <a:alpha val="90000"/>
          </a:schemeClr>
        </a:solidFill>
        <a:ln w="19050" cap="flat" cmpd="sng" algn="ctr">
          <a:solidFill>
            <a:schemeClr val="accent5">
              <a:lumMod val="20000"/>
              <a:lumOff val="80000"/>
              <a:alpha val="61429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Loneliness</a:t>
          </a:r>
          <a:endParaRPr lang="en-IN" sz="1600" kern="1200" dirty="0"/>
        </a:p>
      </dsp:txBody>
      <dsp:txXfrm>
        <a:off x="2380965" y="2632664"/>
        <a:ext cx="2491523" cy="356735"/>
      </dsp:txXfrm>
    </dsp:sp>
    <dsp:sp modelId="{8E32D6C1-3233-4FA5-A8C4-8293DF1D5038}">
      <dsp:nvSpPr>
        <dsp:cNvPr id="0" name=""/>
        <dsp:cNvSpPr/>
      </dsp:nvSpPr>
      <dsp:spPr>
        <a:xfrm>
          <a:off x="2361667" y="3058114"/>
          <a:ext cx="2530119" cy="395331"/>
        </a:xfrm>
        <a:prstGeom prst="roundRect">
          <a:avLst/>
        </a:prstGeom>
        <a:solidFill>
          <a:schemeClr val="bg2">
            <a:lumMod val="75000"/>
            <a:alpha val="9000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Melancholy</a:t>
          </a:r>
          <a:endParaRPr lang="en-IN" sz="1600" kern="1200" dirty="0"/>
        </a:p>
      </dsp:txBody>
      <dsp:txXfrm>
        <a:off x="2380965" y="3077412"/>
        <a:ext cx="2491523" cy="3567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E89D6-0A76-419E-B0B7-D439E294E2A9}">
      <dsp:nvSpPr>
        <dsp:cNvPr id="0" name=""/>
        <dsp:cNvSpPr/>
      </dsp:nvSpPr>
      <dsp:spPr>
        <a:xfrm>
          <a:off x="0" y="446466"/>
          <a:ext cx="7650179" cy="1216800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“</a:t>
          </a:r>
          <a:r>
            <a:rPr lang="en-US" sz="2000" b="0" i="1" kern="1200" dirty="0"/>
            <a:t>A goal is like a roadmap; it shows the way to a destination. But unlike a physical road, there are often many ways to reach these goals, and the journey can be full of twists and turns”. </a:t>
          </a:r>
          <a:endParaRPr lang="en-US" sz="2000" kern="1200" dirty="0"/>
        </a:p>
      </dsp:txBody>
      <dsp:txXfrm>
        <a:off x="59399" y="505865"/>
        <a:ext cx="7531381" cy="1098002"/>
      </dsp:txXfrm>
    </dsp:sp>
    <dsp:sp modelId="{75BF64A8-2219-47EA-A267-E2A048F43750}">
      <dsp:nvSpPr>
        <dsp:cNvPr id="0" name=""/>
        <dsp:cNvSpPr/>
      </dsp:nvSpPr>
      <dsp:spPr>
        <a:xfrm>
          <a:off x="0" y="1850467"/>
          <a:ext cx="7650179" cy="1216800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/>
            <a:t>“A goal gives you something to strive for and stay motivated when the going gets tough. It’s a reminder of where you’re trying to go and what you’re trying to achieve” </a:t>
          </a:r>
          <a:endParaRPr lang="en-US" sz="2000" kern="1200" dirty="0"/>
        </a:p>
      </dsp:txBody>
      <dsp:txXfrm>
        <a:off x="59399" y="1909866"/>
        <a:ext cx="7531381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08EBA-C0AB-4D1F-AA62-F9F27E7C7AF0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9F3C3-5E07-4D36-9580-6CCAB294F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36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https://traceup.com/setting-goals-in-sports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9F3C3-5E07-4D36-9580-6CCAB294F11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38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10E0-3C6D-EDF6-7451-51144812F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B8D5E-B6D6-49CB-71D4-4D87ED35F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60AEB-754E-600D-216D-9E9E924C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4CF-8D13-420F-BB73-A5E72FA89C23}" type="datetime1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AE40E-3AD5-4681-05D2-A52941CEF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6837A-76D8-37DF-D183-27211E52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59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3F30-5F6D-DDF4-1388-E63EBA90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84B1C-7CD2-3CFB-7BE0-2A341EFD8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0A26C-6BCD-613E-7513-28CC3FC3D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285F-BCA4-45AA-A617-3A596E3A2013}" type="datetime1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B58C5-5199-55FD-51C8-C8F9A89E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75266-28F2-2830-8604-AEFA00C5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76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1533B-AE26-51DE-6D53-224746066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23EDD-0B23-5F12-8B34-11CEC8F2F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10E07-48B4-2442-683E-82F2DDE1D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20937-0DFD-461B-B0D6-F687364623E1}" type="datetime1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DFC67-2A98-2C8C-33B1-BBCE2335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BD37B-2762-F982-25DD-FC72C6A2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111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DD42-B577-C8DB-AFC0-F170C071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4A51-64ED-7799-43DB-2D6E634A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99458-BB52-18D8-716E-E349B68C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3289-1615-4E7D-B569-DC75B91D62EB}" type="datetime1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BB9AA-343B-4330-68CB-E3333BF1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25B64-B1B6-6DA6-14AB-4010FED7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33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5910-27A5-409B-EFA1-8E4B3DD9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14B6D-DD7B-1333-C477-B33E2C4B1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6E7BE-9CCD-20FA-99E3-C2E29945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2830-D92A-4B69-BC7C-489C31018BD4}" type="datetime1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9A18E-0DBD-AA89-D96B-ADB6F817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1D4D-D9B0-A15F-5F4E-664F1CA0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53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D658-51E7-5E5D-0A8C-FDC19E11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34D5-4CAE-C176-6272-5C1973BA3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1D954-114E-3DD8-1B55-FDEFBA8D0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09753-DBC3-D3AD-B5E3-8D09585D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1CFF7-E84D-4DAB-AEBE-CA23A8D002FC}" type="datetime1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464EA-4CEF-B4BA-781B-427CBA5C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E4E69-D37A-1C71-4A5A-1A77704E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70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9C9-4B0B-0FA4-0E00-BDC019A8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5F3EF-2483-E04E-0B48-13A013D5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AE8FA-908F-61D4-CB16-037238A37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14BBCD-6A49-C317-894C-E005B9588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02C43-7A44-0BBF-E794-A8845A6F6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9DFBE-9537-7EF8-B694-CDB360B5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6749-9118-4FEF-A095-86B7C405EF0B}" type="datetime1">
              <a:rPr lang="en-IN" smtClean="0"/>
              <a:t>17-10-2024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1D3EF-3DB6-494E-0347-42FE99D6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A6C44-CBFE-B413-10A1-6289016E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15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5339-44CA-8CEA-5202-B9C0AC4C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B0723-DBE5-BE46-D5EE-B2C9A64C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E02E-5123-4ED9-9FFA-924DE9E251C6}" type="datetime1">
              <a:rPr lang="en-IN" smtClean="0"/>
              <a:t>17-10-2024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188F2-EAE3-95F5-CF6B-6C0DF14C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61DB0-1D57-39DA-2AEE-F2940D47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7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84FB5-EF60-8005-2115-B783FEB1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2406-3DED-44E5-98C7-A160A01234AC}" type="datetime1">
              <a:rPr lang="en-IN" smtClean="0"/>
              <a:t>17-10-2024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96C35-18E5-62FA-4056-B0D461E9B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FC5BB-7E04-73F8-CBC7-91E9A692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85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9B4D-D1A3-4430-E402-B1A2ECAA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D397-A1C3-C1C9-4D7B-DA4D4E8C0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FC228-FB87-26A6-37DE-9E6DE7EDB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8BF0F-E446-917A-FD74-87BBA3B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B0D5-771B-4776-9B88-BF0A7EACF49B}" type="datetime1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B4C99-19B8-A1F4-D563-64B8D943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4EE3A-8144-6A9D-0292-86718F82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52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C889-BDBD-8574-4516-1BD05FF3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55739-DA34-3AE9-8154-D45DACED9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0C2B4-943B-F891-6B81-BA9F35118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06344-B743-46B0-5304-B740FA09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CDB71-5D30-4344-A259-3F4C3054945F}" type="datetime1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DB4ED-D9F8-30B8-A32C-51E00B93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481A9-018B-EA88-06A5-B8E11962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99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B5EF1-2A91-A3B7-2EFB-079A74EE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49584-2B8B-FAC0-C409-D34D386D3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08E1F-7B12-DD28-F22E-3EEF14E58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5F577-DAF0-4977-A71D-486DB316C57E}" type="datetime1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4F7B1-70D1-FA40-CCBD-285A674AE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4685C-C90D-4D76-5476-6617735C3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7F1C69-ABA9-429C-869C-F8F4E4D62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27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raceup.com/setting-goals-in-sports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06DF0-DE2E-53CA-73FF-9D02F3A9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353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54124-95BA-15CF-9899-873DCE896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Sports, well-being &amp; self-development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FE1AD-7223-D5C3-BDB2-AC12047A3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5735637"/>
            <a:ext cx="4023359" cy="345426"/>
          </a:xfrm>
        </p:spPr>
        <p:txBody>
          <a:bodyPr>
            <a:normAutofit/>
          </a:bodyPr>
          <a:lstStyle/>
          <a:p>
            <a:pPr algn="l"/>
            <a:r>
              <a:rPr lang="en-US" sz="1200" dirty="0"/>
              <a:t>Manas K Mandal</a:t>
            </a:r>
            <a:endParaRPr lang="en-IN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E7458-6DC2-9E6E-365B-DE1548D0048B}"/>
              </a:ext>
            </a:extLst>
          </p:cNvPr>
          <p:cNvSpPr txBox="1"/>
          <p:nvPr/>
        </p:nvSpPr>
        <p:spPr>
          <a:xfrm>
            <a:off x="5513563" y="2534970"/>
            <a:ext cx="357611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Playing with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skills in team sports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Discipline &amp; Time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Anger management</a:t>
            </a:r>
          </a:p>
        </p:txBody>
      </p:sp>
    </p:spTree>
    <p:extLst>
      <p:ext uri="{BB962C8B-B14F-4D97-AF65-F5344CB8AC3E}">
        <p14:creationId xmlns:p14="http://schemas.microsoft.com/office/powerpoint/2010/main" val="350884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5BC1-9EFF-CABF-F028-C26F0BA5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24" y="1202393"/>
            <a:ext cx="10588434" cy="487862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Goal setting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020CD-B17D-173B-3DD0-CE4D07AAE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2545" y="1592543"/>
            <a:ext cx="6248239" cy="379618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b="0" i="0" dirty="0">
                <a:effectLst/>
              </a:rPr>
              <a:t>…is a powerful process for thinking about your ideal future and for motivating yourself to turn your vision of this future into reality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b="0" i="0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…setting life goals gives you the overall perspective that shapes all aspects of our decision making</a:t>
            </a:r>
            <a:endParaRPr lang="en-US" sz="2000" b="0" i="0" dirty="0">
              <a:effectLst/>
            </a:endParaRPr>
          </a:p>
          <a:p>
            <a:pPr marL="0" indent="0">
              <a:buNone/>
            </a:pPr>
            <a:endParaRPr lang="en-US" sz="2200" b="0" i="0" dirty="0">
              <a:effectLst/>
            </a:endParaRPr>
          </a:p>
          <a:p>
            <a:pPr lvl="1"/>
            <a:r>
              <a:rPr lang="en-US" sz="1800" dirty="0"/>
              <a:t>Short term goal (within 1 year)</a:t>
            </a:r>
          </a:p>
          <a:p>
            <a:pPr lvl="1"/>
            <a:r>
              <a:rPr lang="en-US" sz="1800" b="0" i="0" dirty="0">
                <a:effectLst/>
              </a:rPr>
              <a:t>Intermediate term goal (within 1 – 5 year)</a:t>
            </a:r>
          </a:p>
          <a:p>
            <a:pPr lvl="1"/>
            <a:r>
              <a:rPr lang="en-US" sz="1800" dirty="0"/>
              <a:t>Long term goal (beyond 5 year)</a:t>
            </a:r>
            <a:endParaRPr lang="en-US" sz="1800" b="0" i="0" dirty="0">
              <a:effectLst/>
            </a:endParaRPr>
          </a:p>
          <a:p>
            <a:endParaRPr lang="en-IN" sz="1700" dirty="0"/>
          </a:p>
        </p:txBody>
      </p:sp>
      <p:pic>
        <p:nvPicPr>
          <p:cNvPr id="1026" name="Picture 2" descr="Setting Your Goal - Alston, Isis - Audiolibro in inglese | IBS">
            <a:extLst>
              <a:ext uri="{FF2B5EF4-FFF2-40B4-BE49-F238E27FC236}">
                <a16:creationId xmlns:a16="http://schemas.microsoft.com/office/drawing/2014/main" id="{621693F3-DA09-48D4-7F05-F7364861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6" y="2240765"/>
            <a:ext cx="3147965" cy="314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0C2411C0-EBA5-09CF-5CE8-790F312F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A13B3-42A1-7CA6-37C0-4BFCA6B90321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35869-E824-8052-7505-3D5A572E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04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F319F-A708-0E66-6240-6D7AA2C4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69" y="991443"/>
            <a:ext cx="2941320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Goal setting:</a:t>
            </a:r>
            <a:endParaRPr lang="en-IN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DCAE-65C1-B9AE-7188-53580AC6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624" y="2684095"/>
            <a:ext cx="7956666" cy="349286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Goals need to be </a:t>
            </a:r>
            <a:r>
              <a:rPr lang="en-US" sz="2000" b="1" i="0" dirty="0">
                <a:effectLst/>
              </a:rPr>
              <a:t>specific</a:t>
            </a:r>
            <a:r>
              <a:rPr lang="en-US" sz="2000" b="0" i="0" dirty="0">
                <a:effectLst/>
              </a:rPr>
              <a:t> – expected outcome. </a:t>
            </a:r>
            <a:r>
              <a:rPr lang="en-US" sz="2000" b="0" i="1" dirty="0">
                <a:effectLst/>
              </a:rPr>
              <a:t>‘I need to do 50 laps a day for the next 30 days’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Goals need to be </a:t>
            </a:r>
            <a:r>
              <a:rPr lang="en-US" sz="2000" b="1" i="0" dirty="0">
                <a:effectLst/>
              </a:rPr>
              <a:t>measurable</a:t>
            </a:r>
            <a:r>
              <a:rPr lang="en-US" sz="2000" b="0" i="0" dirty="0">
                <a:effectLst/>
              </a:rPr>
              <a:t> - specific criteria for measuring progress. ‘</a:t>
            </a:r>
            <a:r>
              <a:rPr lang="en-US" sz="2000" b="0" i="1" dirty="0">
                <a:effectLst/>
              </a:rPr>
              <a:t>I want to be able to </a:t>
            </a:r>
            <a:r>
              <a:rPr lang="en-US" sz="2000" b="0" i="1" u="none" strike="noStrike" dirty="0">
                <a:effectLst/>
              </a:rPr>
              <a:t>cover 200mt in 25sec’</a:t>
            </a:r>
            <a:endParaRPr lang="en-US" sz="2000" b="0" i="1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Goals need to be </a:t>
            </a:r>
            <a:r>
              <a:rPr lang="en-US" sz="2000" b="1" i="0" dirty="0">
                <a:effectLst/>
              </a:rPr>
              <a:t>attainable</a:t>
            </a:r>
            <a:r>
              <a:rPr lang="en-US" sz="2000" b="0" i="0" dirty="0">
                <a:effectLst/>
              </a:rPr>
              <a:t> - realistic outcome given our current situation, resources and available time</a:t>
            </a:r>
          </a:p>
          <a:p>
            <a:r>
              <a:rPr lang="en-IN" sz="2000" dirty="0"/>
              <a:t>Goals should be </a:t>
            </a:r>
            <a:r>
              <a:rPr lang="en-IN" sz="2000" b="1" dirty="0"/>
              <a:t>relevant </a:t>
            </a:r>
            <a:r>
              <a:rPr lang="en-IN" sz="2000" dirty="0"/>
              <a:t>in our journey towards meeting larger life outcomes</a:t>
            </a:r>
          </a:p>
          <a:p>
            <a:r>
              <a:rPr lang="en-US" sz="2000" i="0" dirty="0">
                <a:effectLst/>
              </a:rPr>
              <a:t>Goals need to have a structured around a </a:t>
            </a:r>
            <a:r>
              <a:rPr lang="en-US" sz="2000" b="1" i="0" dirty="0">
                <a:effectLst/>
              </a:rPr>
              <a:t>time frame</a:t>
            </a:r>
            <a:r>
              <a:rPr lang="en-US" sz="2000" b="0" i="0" dirty="0">
                <a:effectLst/>
              </a:rPr>
              <a:t> when you want to achieve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2D407-E6C2-BF06-AC0F-30DEFE54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247" y="530723"/>
            <a:ext cx="3429585" cy="1663348"/>
          </a:xfrm>
          <a:prstGeom prst="rect">
            <a:avLst/>
          </a:prstGeom>
        </p:spPr>
      </p:pic>
      <p:pic>
        <p:nvPicPr>
          <p:cNvPr id="8" name="Picture 6" descr="Image result for IIT kgp">
            <a:extLst>
              <a:ext uri="{FF2B5EF4-FFF2-40B4-BE49-F238E27FC236}">
                <a16:creationId xmlns:a16="http://schemas.microsoft.com/office/drawing/2014/main" id="{1E99B940-5C54-1AB7-70D8-B97373FF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E8A3A-AC02-5396-4E6D-653B9F96AF3E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E267471-6EEF-71ED-F65F-DF9EE9B5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21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A5E05-365D-6598-20E2-9C70400B4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200" dirty="0"/>
              <a:t>Goal setting in sports</a:t>
            </a:r>
            <a:endParaRPr lang="en-IN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2EE1308-DF57-E08B-DE98-861A02192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936101"/>
              </p:ext>
            </p:extLst>
          </p:nvPr>
        </p:nvGraphicFramePr>
        <p:xfrm>
          <a:off x="823865" y="2469157"/>
          <a:ext cx="7650179" cy="3513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0EFB56-692B-06AA-EF0B-542DC3DBE9FF}"/>
              </a:ext>
            </a:extLst>
          </p:cNvPr>
          <p:cNvSpPr txBox="1"/>
          <p:nvPr/>
        </p:nvSpPr>
        <p:spPr>
          <a:xfrm>
            <a:off x="1539089" y="6260759"/>
            <a:ext cx="505793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1400" dirty="0">
                <a:hlinkClick r:id="rId8"/>
              </a:rPr>
              <a:t>https://traceup.com/setting-goals-in-sports</a:t>
            </a:r>
            <a:endParaRPr lang="en-IN" sz="1400" dirty="0"/>
          </a:p>
          <a:p>
            <a:pPr>
              <a:spcAft>
                <a:spcPts val="600"/>
              </a:spcAft>
            </a:pPr>
            <a:endParaRPr lang="en-IN" sz="1400" dirty="0"/>
          </a:p>
        </p:txBody>
      </p:sp>
      <p:pic>
        <p:nvPicPr>
          <p:cNvPr id="7" name="Picture 6" descr="A group of women running on a track&#10;&#10;Description automatically generated">
            <a:extLst>
              <a:ext uri="{FF2B5EF4-FFF2-40B4-BE49-F238E27FC236}">
                <a16:creationId xmlns:a16="http://schemas.microsoft.com/office/drawing/2014/main" id="{36CC45F5-3C71-10E4-17FD-6BD736824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8819" y="162601"/>
            <a:ext cx="4212248" cy="2371881"/>
          </a:xfrm>
          <a:prstGeom prst="rect">
            <a:avLst/>
          </a:prstGeom>
        </p:spPr>
      </p:pic>
      <p:pic>
        <p:nvPicPr>
          <p:cNvPr id="8" name="Picture 6" descr="Image result for IIT kgp">
            <a:extLst>
              <a:ext uri="{FF2B5EF4-FFF2-40B4-BE49-F238E27FC236}">
                <a16:creationId xmlns:a16="http://schemas.microsoft.com/office/drawing/2014/main" id="{74120726-D3EB-8FED-BF0C-16CF8B4DB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C0078E-7B19-E2B6-A8DF-904613C6502F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58705-E642-6DE7-E761-8E5D605E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88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62408-5D83-FE9D-4188-09642D67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78598"/>
            <a:ext cx="10760054" cy="689942"/>
          </a:xfrm>
        </p:spPr>
        <p:txBody>
          <a:bodyPr>
            <a:normAutofit/>
          </a:bodyPr>
          <a:lstStyle/>
          <a:p>
            <a:r>
              <a:rPr lang="en-US" sz="3200" dirty="0"/>
              <a:t>Mood, emotion &amp; sports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3FCE-6300-640D-F87D-11D582304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22" y="1901429"/>
            <a:ext cx="7114107" cy="471633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i="0" dirty="0">
                <a:effectLst/>
              </a:rPr>
              <a:t>Motivation and drive:</a:t>
            </a:r>
            <a:r>
              <a:rPr lang="en-US" sz="2000" b="0" i="0" dirty="0">
                <a:effectLst/>
              </a:rPr>
              <a:t> </a:t>
            </a:r>
            <a:r>
              <a:rPr lang="en-US" sz="2000" dirty="0"/>
              <a:t>P</a:t>
            </a:r>
            <a:r>
              <a:rPr lang="en-US" sz="2000" b="0" i="0" dirty="0">
                <a:effectLst/>
              </a:rPr>
              <a:t>assion, excitement, activate the reward centers in the brain and trigger the release of neurotransmitters like dopamine, which are associated with pleasure &amp; motivation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i="0" dirty="0">
                <a:effectLst/>
              </a:rPr>
              <a:t>Focus and concentration:</a:t>
            </a:r>
            <a:r>
              <a:rPr lang="en-US" sz="2000" b="0" i="0" dirty="0">
                <a:effectLst/>
              </a:rPr>
              <a:t> Positive emotions activate the prefrontal cortex, the part of the brain responsible for executive functions like attention, planning, decision-making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i="0" dirty="0">
                <a:effectLst/>
              </a:rPr>
              <a:t>Recovery and Resilience:</a:t>
            </a:r>
            <a:r>
              <a:rPr lang="en-US" sz="2000" b="0" i="0" dirty="0">
                <a:effectLst/>
              </a:rPr>
              <a:t> Positive emotions can stimulate the release of hormones such as endorphins and oxytocin, which can help reduce stress and inflammation in the body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61450-81B0-4C75-7099-5D58BB53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733" y="138360"/>
            <a:ext cx="4224646" cy="2464377"/>
          </a:xfrm>
          <a:prstGeom prst="rect">
            <a:avLst/>
          </a:prstGeom>
        </p:spPr>
      </p:pic>
      <p:pic>
        <p:nvPicPr>
          <p:cNvPr id="6" name="Picture 6" descr="Image result for IIT kgp">
            <a:extLst>
              <a:ext uri="{FF2B5EF4-FFF2-40B4-BE49-F238E27FC236}">
                <a16:creationId xmlns:a16="http://schemas.microsoft.com/office/drawing/2014/main" id="{F9A49776-2F4A-9B3E-0256-F6DE67264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012DC2-367A-CB70-7FDE-D3302BD704C9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1E26F0-4790-63F7-A86B-A5EC379F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49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28D7D-7C3B-16CD-964E-9097930A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85755"/>
            <a:ext cx="10760054" cy="582785"/>
          </a:xfrm>
        </p:spPr>
        <p:txBody>
          <a:bodyPr>
            <a:normAutofit/>
          </a:bodyPr>
          <a:lstStyle/>
          <a:p>
            <a:r>
              <a:rPr lang="en-US" sz="3200" dirty="0"/>
              <a:t>Aggression management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4F274-2810-2254-1118-A8EAACBA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94" y="1964606"/>
            <a:ext cx="6449719" cy="423136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effectLst/>
              </a:rPr>
              <a:t>In sport, aggression has negative as well as positive effects on performance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0" i="0" dirty="0">
                <a:effectLst/>
              </a:rPr>
              <a:t>Most people view aggression as a negative; however, some agree that aggression can improve performance </a:t>
            </a:r>
            <a:r>
              <a:rPr lang="en-US" sz="1600" b="0" i="0" dirty="0">
                <a:effectLst/>
              </a:rPr>
              <a:t>(Widmeyer &amp; Birch, 1984).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W</a:t>
            </a:r>
            <a:r>
              <a:rPr lang="en-US" sz="2000" b="0" i="0" dirty="0">
                <a:effectLst/>
              </a:rPr>
              <a:t>hen athletes experience frustration, (e.g., perceived injustice, failure to meet a goal, or an obstacle in their way, they may act aggressively towards others </a:t>
            </a:r>
            <a:r>
              <a:rPr lang="en-US" sz="1600" b="0" i="0" dirty="0">
                <a:effectLst/>
              </a:rPr>
              <a:t>[</a:t>
            </a:r>
            <a:r>
              <a:rPr lang="en-US" sz="1600" dirty="0"/>
              <a:t>F</a:t>
            </a:r>
            <a:r>
              <a:rPr lang="en-US" sz="1600" b="0" i="0" dirty="0">
                <a:effectLst/>
              </a:rPr>
              <a:t>rustration-aggression theory, Berkowitz, 1989]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316DF-6E87-C7E2-CF38-677D6689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512" y="639084"/>
            <a:ext cx="4259415" cy="2789916"/>
          </a:xfrm>
          <a:prstGeom prst="rect">
            <a:avLst/>
          </a:prstGeom>
        </p:spPr>
      </p:pic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C9F3106C-721A-F978-8AF2-46C987432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A6DF73-C349-4DE8-26A7-346F8358355F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F2A44-0FBC-81C8-99A2-6721BF74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21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36A74-58CF-FFA3-EE28-F413B35E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08" y="991443"/>
            <a:ext cx="4217326" cy="1087819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How playing with others boost well-being</a:t>
            </a:r>
            <a:endParaRPr lang="en-IN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4F93-D1EA-BF94-1A6D-4F0AB3C0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8" y="2855577"/>
            <a:ext cx="7416801" cy="3321386"/>
          </a:xfrm>
        </p:spPr>
        <p:txBody>
          <a:bodyPr>
            <a:normAutofit/>
          </a:bodyPr>
          <a:lstStyle/>
          <a:p>
            <a:r>
              <a:rPr lang="en-US" sz="2000" dirty="0"/>
              <a:t>Improved physical health: release neurotransmitters, immune functions</a:t>
            </a:r>
          </a:p>
          <a:p>
            <a:r>
              <a:rPr lang="en-US" sz="2000" dirty="0"/>
              <a:t>Enhanced social skill: cooperation, negotiation, compromise</a:t>
            </a:r>
          </a:p>
          <a:p>
            <a:r>
              <a:rPr lang="en-US" sz="2000" dirty="0"/>
              <a:t>Increased confidence: a sense of purpose &amp; pride</a:t>
            </a:r>
          </a:p>
          <a:p>
            <a:r>
              <a:rPr lang="en-US" sz="2000" dirty="0"/>
              <a:t>Instilling discipline : time management, overcoming procrastination</a:t>
            </a:r>
          </a:p>
          <a:p>
            <a:r>
              <a:rPr lang="en-US" sz="2000" dirty="0"/>
              <a:t>Leadership skills: decision-making &amp; conflict resolution</a:t>
            </a:r>
          </a:p>
          <a:p>
            <a:pPr fontAlgn="base"/>
            <a:r>
              <a:rPr lang="en-US" sz="2000" dirty="0"/>
              <a:t>Communication skills: active listening, constructive feedback</a:t>
            </a:r>
          </a:p>
          <a:p>
            <a:endParaRPr lang="en-IN" sz="2000" dirty="0"/>
          </a:p>
        </p:txBody>
      </p:sp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0B296663-1990-9108-592A-7C2C65BE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449B7-95FD-D810-1DD8-3F50D2AB1A17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94B66-1C23-0B77-9EE5-7EC2E1C9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E0ECC-0665-5F20-CEB8-8FE57A44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017" y="228752"/>
            <a:ext cx="3756891" cy="22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36A74-58CF-FFA3-EE28-F413B35E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69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200" dirty="0"/>
              <a:t>How playing with others boost well-being</a:t>
            </a:r>
            <a:endParaRPr lang="en-IN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4F93-D1EA-BF94-1A6D-4F0AB3C0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684095"/>
            <a:ext cx="7102764" cy="3492868"/>
          </a:xfrm>
        </p:spPr>
        <p:txBody>
          <a:bodyPr>
            <a:normAutofit/>
          </a:bodyPr>
          <a:lstStyle/>
          <a:p>
            <a:r>
              <a:rPr lang="en-US" sz="2000" dirty="0"/>
              <a:t>Increased cultural awareness: learning about different customs, beliefs, traditions</a:t>
            </a:r>
          </a:p>
          <a:p>
            <a:r>
              <a:rPr lang="en-US" sz="2000" dirty="0"/>
              <a:t>Goal setting skills: Short- &amp; long-term goals</a:t>
            </a:r>
          </a:p>
          <a:p>
            <a:r>
              <a:rPr lang="en-US" sz="2000" dirty="0"/>
              <a:t>Resilience:</a:t>
            </a:r>
            <a:r>
              <a:rPr lang="en-US" sz="2000" b="0" i="0" dirty="0">
                <a:effectLst/>
              </a:rPr>
              <a:t> formidable opponent, recovering from an injury, or overcoming a losing streak</a:t>
            </a:r>
          </a:p>
          <a:p>
            <a:r>
              <a:rPr lang="en-US" sz="2000" dirty="0"/>
              <a:t>Sportsmanship &amp; fair play: </a:t>
            </a:r>
            <a:r>
              <a:rPr lang="en-US" sz="2000" b="0" i="0" dirty="0">
                <a:effectLst/>
              </a:rPr>
              <a:t>learning to win graciously and accept defeat with dignity</a:t>
            </a:r>
          </a:p>
          <a:p>
            <a:r>
              <a:rPr lang="en-US" sz="2000" dirty="0"/>
              <a:t>Holistic personality development: Emotional intelligence, empathy, mood management</a:t>
            </a:r>
          </a:p>
          <a:p>
            <a:endParaRPr lang="en-IN" sz="2000" dirty="0"/>
          </a:p>
        </p:txBody>
      </p:sp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3CF7DE38-D43F-1F27-B627-EAFF0EB4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2E9B6-709B-7593-5BE2-C111B59AE747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61E74-9F2B-5CAD-A431-61B97192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EA8DF-AA71-C94C-7E2F-7C72ABCE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636" y="228752"/>
            <a:ext cx="4029127" cy="22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3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AF79-0EDC-055D-C4DA-325F36CB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38" y="4544570"/>
            <a:ext cx="3523417" cy="1703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ea typeface="+mj-ea"/>
                <a:cs typeface="+mj-cs"/>
              </a:rPr>
              <a:t>Social skills in team sports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87F4208-C9E6-1CB6-4B01-5DFA503BC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582" y="4544570"/>
            <a:ext cx="7147481" cy="170383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 feel for you</a:t>
            </a:r>
          </a:p>
          <a:p>
            <a:r>
              <a:rPr lang="en-US" sz="2000" dirty="0"/>
              <a:t>I feel with you</a:t>
            </a:r>
          </a:p>
          <a:p>
            <a:r>
              <a:rPr lang="en-US" sz="2000" dirty="0"/>
              <a:t>I am here to help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A14D0-6E29-EC58-7141-8030DCCE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0FE5EA-5555-4968-A0C0-07E7A642E963}" type="slidenum">
              <a:rPr lang="en-IN" smtClean="0"/>
              <a:pPr>
                <a:spcAft>
                  <a:spcPts val="600"/>
                </a:spcAft>
              </a:pPr>
              <a:t>4</a:t>
            </a:fld>
            <a:endParaRPr lang="en-IN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AA6BE95-1471-3CD6-FC2B-F0CB4F87D4EA}"/>
              </a:ext>
            </a:extLst>
          </p:cNvPr>
          <p:cNvGraphicFramePr/>
          <p:nvPr/>
        </p:nvGraphicFramePr>
        <p:xfrm>
          <a:off x="3499721" y="360727"/>
          <a:ext cx="5307209" cy="3892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52630D2-D04C-5B64-C0A3-E209C6276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46" y="650120"/>
            <a:ext cx="3778302" cy="2516766"/>
          </a:xfrm>
          <a:prstGeom prst="rect">
            <a:avLst/>
          </a:prstGeom>
        </p:spPr>
      </p:pic>
      <p:pic>
        <p:nvPicPr>
          <p:cNvPr id="4" name="Picture 6" descr="Image result for IIT kgp">
            <a:extLst>
              <a:ext uri="{FF2B5EF4-FFF2-40B4-BE49-F238E27FC236}">
                <a16:creationId xmlns:a16="http://schemas.microsoft.com/office/drawing/2014/main" id="{F7F2EA53-47B4-F8F7-F1A3-4F793055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113ED-420F-C527-F4CB-D5A2952A27A3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49128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8F63-241C-C170-CA91-0A39BE06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7412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Social skills: Empathy, Mutual respect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F732B-FC51-ADF8-C24A-425B89B9F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828" y="2336800"/>
            <a:ext cx="5224010" cy="3449849"/>
          </a:xfrm>
        </p:spPr>
        <p:txBody>
          <a:bodyPr anchor="ctr">
            <a:noAutofit/>
          </a:bodyPr>
          <a:lstStyle/>
          <a:p>
            <a:r>
              <a:rPr lang="en-US" sz="2000" dirty="0"/>
              <a:t>Empathy: Experiencing someone else’s feelings</a:t>
            </a:r>
          </a:p>
          <a:p>
            <a:r>
              <a:rPr lang="en-US" sz="2000" dirty="0"/>
              <a:t>‘Putting your feet in someone else’s shoes’</a:t>
            </a:r>
          </a:p>
          <a:p>
            <a:r>
              <a:rPr lang="en-US" sz="2000" dirty="0"/>
              <a:t>‘I understand your pain’ vs ‘I feel your pain’</a:t>
            </a:r>
          </a:p>
          <a:p>
            <a:r>
              <a:rPr lang="en-US" sz="2000" dirty="0"/>
              <a:t>Reflecting before reacting, Giving others more space, communicating at same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F5C97-6435-E8CA-AAA2-E096CD4F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0388"/>
            <a:ext cx="2362200" cy="22108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EE0FE5EA-5555-4968-A0C0-07E7A642E963}" type="slidenum">
              <a:rPr lang="en-IN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N" sz="10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1F678-C146-1BC4-D037-8C8F218B59FD}"/>
              </a:ext>
            </a:extLst>
          </p:cNvPr>
          <p:cNvSpPr txBox="1"/>
          <p:nvPr/>
        </p:nvSpPr>
        <p:spPr>
          <a:xfrm>
            <a:off x="454139" y="4095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chemeClr val="bg1"/>
                </a:solidFill>
              </a:rPr>
              <a:t>Indian Institute of Technology-Kharagpur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77126-5357-AC1A-590E-2BD838BF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624962"/>
            <a:ext cx="381000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82436-9E89-50B0-9E85-8D3C3C5A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3562675"/>
            <a:ext cx="3810000" cy="2857500"/>
          </a:xfrm>
          <a:prstGeom prst="rect">
            <a:avLst/>
          </a:prstGeom>
        </p:spPr>
      </p:pic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1C9EE8DD-4FA2-B8D4-2109-A3DD820DF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A2AACA-6877-115E-9E5C-8E6A36267CDA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91073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75258CB-4FE8-DCD8-0F86-154F61CE2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0263" y="1133475"/>
            <a:ext cx="4698580" cy="1143000"/>
          </a:xfrm>
        </p:spPr>
        <p:txBody>
          <a:bodyPr>
            <a:normAutofit/>
          </a:bodyPr>
          <a:lstStyle/>
          <a:p>
            <a:pPr algn="l"/>
            <a:r>
              <a:rPr lang="en-US" altLang="en-US" sz="3200" dirty="0"/>
              <a:t>Emotional Intelligence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CA67A3B-C239-DCE3-C141-77F4F24B4993}"/>
              </a:ext>
            </a:extLst>
          </p:cNvPr>
          <p:cNvSpPr txBox="1">
            <a:spLocks noChangeArrowheads="1"/>
          </p:cNvSpPr>
          <p:nvPr/>
        </p:nvSpPr>
        <p:spPr>
          <a:xfrm>
            <a:off x="900112" y="1981200"/>
            <a:ext cx="7320609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200"/>
              </a:lnSpc>
              <a:spcBef>
                <a:spcPts val="600"/>
              </a:spcBef>
            </a:pPr>
            <a:endParaRPr lang="en-US" altLang="en-US" dirty="0"/>
          </a:p>
          <a:p>
            <a:pPr indent="0">
              <a:lnSpc>
                <a:spcPts val="3200"/>
              </a:lnSpc>
              <a:spcBef>
                <a:spcPts val="600"/>
              </a:spcBef>
              <a:buClr>
                <a:srgbClr val="003300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  </a:t>
            </a:r>
            <a:r>
              <a:rPr lang="en-US" altLang="en-US" sz="2200" dirty="0">
                <a:solidFill>
                  <a:srgbClr val="000000"/>
                </a:solidFill>
              </a:rPr>
              <a:t>It is about how we handle ourselves and each other</a:t>
            </a:r>
          </a:p>
          <a:p>
            <a:pPr indent="0">
              <a:lnSpc>
                <a:spcPts val="3200"/>
              </a:lnSpc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rgbClr val="000000"/>
                </a:solidFill>
              </a:rPr>
              <a:t>  It goes beyond intellectual ability and technical skills &amp; helps in dealing with negative thoughts </a:t>
            </a:r>
          </a:p>
          <a:p>
            <a:pPr indent="0">
              <a:lnSpc>
                <a:spcPts val="3200"/>
              </a:lnSpc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rgbClr val="000000"/>
                </a:solidFill>
              </a:rPr>
              <a:t>  It focuses on personal qualities such as initiative,        empathy, adaptability, persuasiveness</a:t>
            </a:r>
          </a:p>
          <a:p>
            <a:pPr indent="0">
              <a:lnSpc>
                <a:spcPts val="2800"/>
              </a:lnSpc>
              <a:spcBef>
                <a:spcPts val="600"/>
              </a:spcBef>
              <a:buSzPct val="85000"/>
              <a:buNone/>
            </a:pPr>
            <a:endParaRPr lang="en-US" sz="2000" i="1" dirty="0">
              <a:solidFill>
                <a:srgbClr val="202124"/>
              </a:solidFill>
              <a:effectLst/>
            </a:endParaRPr>
          </a:p>
          <a:p>
            <a:pPr indent="0">
              <a:lnSpc>
                <a:spcPts val="2800"/>
              </a:lnSpc>
              <a:spcBef>
                <a:spcPts val="600"/>
              </a:spcBef>
              <a:buSzPct val="85000"/>
              <a:buNone/>
            </a:pPr>
            <a:r>
              <a:rPr lang="en-US" sz="2000" i="1" dirty="0">
                <a:solidFill>
                  <a:srgbClr val="202124"/>
                </a:solidFill>
                <a:effectLst/>
              </a:rPr>
              <a:t>A higher Intelligence Quotient does not guarantee happiness or success in life. To succeed, it is not IQ, but  EQ plays a bigger role.</a:t>
            </a:r>
            <a:endParaRPr lang="en-US" altLang="en-US" sz="2000" i="1" dirty="0">
              <a:solidFill>
                <a:srgbClr val="000000"/>
              </a:solidFill>
            </a:endParaRPr>
          </a:p>
          <a:p>
            <a:pPr indent="0">
              <a:lnSpc>
                <a:spcPts val="3200"/>
              </a:lnSpc>
              <a:spcBef>
                <a:spcPts val="600"/>
              </a:spcBef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DE9ED-B063-BFE8-3783-89A4FAA3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450" y="457200"/>
            <a:ext cx="4422663" cy="2200275"/>
          </a:xfrm>
          <a:prstGeom prst="rect">
            <a:avLst/>
          </a:prstGeom>
        </p:spPr>
      </p:pic>
      <p:pic>
        <p:nvPicPr>
          <p:cNvPr id="4" name="Picture 6" descr="Image result for IIT kgp">
            <a:extLst>
              <a:ext uri="{FF2B5EF4-FFF2-40B4-BE49-F238E27FC236}">
                <a16:creationId xmlns:a16="http://schemas.microsoft.com/office/drawing/2014/main" id="{55CB8F46-D06B-88D2-D4FB-BB0C5F86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0E4468-A71E-7BF8-A3A2-D3547A46D705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D12B4-FFC0-C448-42F3-766902DC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57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455BC01A-52BB-775A-87C4-EFDC4434A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141" y="2524463"/>
            <a:ext cx="6867717" cy="222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</a:rPr>
              <a:t> Go home &amp; vow never to put yourself in such situation</a:t>
            </a:r>
          </a:p>
          <a:p>
            <a:pPr>
              <a:lnSpc>
                <a:spcPts val="3000"/>
              </a:lnSpc>
              <a:spcBef>
                <a:spcPts val="600"/>
              </a:spcBef>
              <a:buClr>
                <a:srgbClr val="680000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</a:rPr>
              <a:t> Make a sharp comeback</a:t>
            </a:r>
          </a:p>
          <a:p>
            <a:pPr>
              <a:lnSpc>
                <a:spcPts val="3000"/>
              </a:lnSpc>
              <a:spcBef>
                <a:spcPts val="600"/>
              </a:spcBef>
              <a:buClr>
                <a:srgbClr val="680000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</a:rPr>
              <a:t> Go home &amp; write a letter to defend your position</a:t>
            </a:r>
          </a:p>
          <a:p>
            <a:pPr>
              <a:lnSpc>
                <a:spcPts val="3000"/>
              </a:lnSpc>
              <a:spcBef>
                <a:spcPts val="600"/>
              </a:spcBef>
              <a:buClr>
                <a:srgbClr val="680000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</a:rPr>
              <a:t> Make light of it, if you can and then privately tell the person how you felt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9E59E-7679-0FEC-7078-13D36CE8DD09}"/>
              </a:ext>
            </a:extLst>
          </p:cNvPr>
          <p:cNvSpPr txBox="1"/>
          <p:nvPr/>
        </p:nvSpPr>
        <p:spPr>
          <a:xfrm>
            <a:off x="3065963" y="939567"/>
            <a:ext cx="7533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latin typeface="Comic Sans MS" panose="030F0702030302020204" pitchFamily="66" charset="0"/>
              </a:rPr>
              <a:t>When someone you respect humiliates you by making a crack in front of others about a loss in game, you …</a:t>
            </a:r>
          </a:p>
          <a:p>
            <a:endParaRPr lang="en-IN" sz="24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2ABC4-8225-9901-9F67-0D846573E126}"/>
              </a:ext>
            </a:extLst>
          </p:cNvPr>
          <p:cNvSpPr txBox="1"/>
          <p:nvPr/>
        </p:nvSpPr>
        <p:spPr>
          <a:xfrm rot="16200000">
            <a:off x="-691031" y="3386846"/>
            <a:ext cx="506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Emotional Intelligence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15A00-F009-A066-AC5A-D064007E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814" y="4568291"/>
            <a:ext cx="3178771" cy="1788059"/>
          </a:xfrm>
          <a:prstGeom prst="rect">
            <a:avLst/>
          </a:prstGeom>
        </p:spPr>
      </p:pic>
      <p:pic>
        <p:nvPicPr>
          <p:cNvPr id="8" name="Picture 6" descr="Image result for IIT kgp">
            <a:extLst>
              <a:ext uri="{FF2B5EF4-FFF2-40B4-BE49-F238E27FC236}">
                <a16:creationId xmlns:a16="http://schemas.microsoft.com/office/drawing/2014/main" id="{C08B9D37-72BC-B0FF-433C-39CF2BDFF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E1CDD-4CE9-B97F-BE9C-F15C5B8CDE66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768619-9EFD-1D16-6E0E-16D18663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3933-125B-643F-E970-2092861C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117"/>
            <a:ext cx="10515600" cy="1122630"/>
          </a:xfrm>
        </p:spPr>
        <p:txBody>
          <a:bodyPr>
            <a:normAutofit/>
          </a:bodyPr>
          <a:lstStyle/>
          <a:p>
            <a:r>
              <a:rPr lang="en-US" sz="3200" dirty="0"/>
              <a:t>Discipline &amp; Time management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10E0D-95D6-7000-3660-CF1D5481E450}"/>
              </a:ext>
            </a:extLst>
          </p:cNvPr>
          <p:cNvSpPr txBox="1"/>
          <p:nvPr/>
        </p:nvSpPr>
        <p:spPr>
          <a:xfrm>
            <a:off x="932507" y="2831099"/>
            <a:ext cx="538681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474747"/>
                </a:solidFill>
                <a:effectLst/>
              </a:rPr>
              <a:t>…is the process of planning </a:t>
            </a:r>
            <a:r>
              <a:rPr lang="en-US" sz="2000" dirty="0">
                <a:solidFill>
                  <a:srgbClr val="474747"/>
                </a:solidFill>
              </a:rPr>
              <a:t>&amp;</a:t>
            </a:r>
            <a:r>
              <a:rPr lang="en-US" sz="2000" b="0" i="0" dirty="0">
                <a:solidFill>
                  <a:srgbClr val="474747"/>
                </a:solidFill>
                <a:effectLst/>
              </a:rPr>
              <a:t> exercising conscious control of time spent on specific activities—especially to increase effectiveness, efficiency, and productivity. 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474747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Google Sans"/>
              </a:rPr>
              <a:t>…the byproducts of time management is 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improved focus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Google Sans"/>
              </a:rPr>
              <a:t>. With a well-structured schedule, one can fully immerse in whatever task is at hand—be it a practice session, a workout, or a study session</a:t>
            </a:r>
            <a:endParaRPr lang="en-IN" sz="2000" dirty="0"/>
          </a:p>
        </p:txBody>
      </p:sp>
      <p:pic>
        <p:nvPicPr>
          <p:cNvPr id="1026" name="Picture 2" descr="Sports Practice Schedule Template - Edit Online &amp; Download Example |  Template.net">
            <a:extLst>
              <a:ext uri="{FF2B5EF4-FFF2-40B4-BE49-F238E27FC236}">
                <a16:creationId xmlns:a16="http://schemas.microsoft.com/office/drawing/2014/main" id="{27C8C98E-3D7E-77B1-C879-502A7E8A76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403" y="1426272"/>
            <a:ext cx="4223090" cy="42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7501EEA7-4C72-D90A-2C33-CEE3F2FF0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E1CC2-07C8-7400-AF78-5EACE9C605BA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C5596-23DA-5702-F3E7-977A290F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52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BBB0-0682-31ED-75FC-2FD2D3164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7378"/>
            <a:ext cx="4038600" cy="758181"/>
          </a:xfrm>
        </p:spPr>
        <p:txBody>
          <a:bodyPr>
            <a:normAutofit/>
          </a:bodyPr>
          <a:lstStyle/>
          <a:p>
            <a:r>
              <a:rPr lang="en-US" sz="3200" dirty="0"/>
              <a:t>Procrastination</a:t>
            </a:r>
            <a:endParaRPr lang="en-IN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A68196-2E8A-B1B4-9415-ED92FE59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2584593"/>
            <a:ext cx="6500906" cy="29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9250" indent="-3492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80000" indent="-180000">
              <a:lnSpc>
                <a:spcPts val="3000"/>
              </a:lnSpc>
              <a:spcBef>
                <a:spcPts val="600"/>
              </a:spcBef>
              <a:buClr>
                <a:srgbClr val="68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It’s a struggle of self-regulation, impulse control, especially for physical exercise</a:t>
            </a:r>
          </a:p>
          <a:p>
            <a:pPr marL="180000" indent="-180000">
              <a:lnSpc>
                <a:spcPts val="3000"/>
              </a:lnSpc>
              <a:spcBef>
                <a:spcPts val="600"/>
              </a:spcBef>
              <a:buClr>
                <a:srgbClr val="68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They create obstacles for themselves, a self-defeating tendency… via mental justification</a:t>
            </a:r>
          </a:p>
          <a:p>
            <a:pPr marL="180000" indent="-180000">
              <a:lnSpc>
                <a:spcPts val="3000"/>
              </a:lnSpc>
              <a:spcBef>
                <a:spcPts val="600"/>
              </a:spcBef>
              <a:buClr>
                <a:srgbClr val="68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Procrastinators suffer from ‘temporal discounting’; tend to avoid task that appears unpleasant</a:t>
            </a:r>
          </a:p>
          <a:p>
            <a:pPr marL="180000" indent="-180000">
              <a:lnSpc>
                <a:spcPts val="3000"/>
              </a:lnSpc>
              <a:spcBef>
                <a:spcPts val="600"/>
              </a:spcBef>
              <a:buClr>
                <a:srgbClr val="68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They suffer from an unconscious sense of inadequacy</a:t>
            </a:r>
          </a:p>
        </p:txBody>
      </p:sp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5E8A3218-68C1-D73A-A647-1260B008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" y="0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C63BE1-4A8C-4363-554B-A0893EBC25A5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92CA3-D605-119C-C165-9847B13B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20" y="228752"/>
            <a:ext cx="4284434" cy="240921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CB147-9643-6FEE-80FA-FBE2917F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F1C69-ABA9-429C-869C-F8F4E4D62E4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33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982</Words>
  <Application>Microsoft Office PowerPoint</Application>
  <PresentationFormat>Widescreen</PresentationFormat>
  <Paragraphs>114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Comic Sans MS</vt:lpstr>
      <vt:lpstr>Google Sans</vt:lpstr>
      <vt:lpstr>Wingdings</vt:lpstr>
      <vt:lpstr>Office Theme</vt:lpstr>
      <vt:lpstr>Sports, well-being &amp; self-development</vt:lpstr>
      <vt:lpstr>How playing with others boost well-being</vt:lpstr>
      <vt:lpstr>How playing with others boost well-being</vt:lpstr>
      <vt:lpstr>Social skills in team sports</vt:lpstr>
      <vt:lpstr>Social skills: Empathy, Mutual respect</vt:lpstr>
      <vt:lpstr>Emotional Intelligence</vt:lpstr>
      <vt:lpstr>PowerPoint Presentation</vt:lpstr>
      <vt:lpstr>Discipline &amp; Time management</vt:lpstr>
      <vt:lpstr>Procrastination</vt:lpstr>
      <vt:lpstr>Goal setting</vt:lpstr>
      <vt:lpstr>Goal setting:</vt:lpstr>
      <vt:lpstr>Goal setting in sports</vt:lpstr>
      <vt:lpstr>Mood, emotion &amp; sports</vt:lpstr>
      <vt:lpstr>Aggression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Manas k Mandal</dc:creator>
  <cp:lastModifiedBy>Manas k Mandal</cp:lastModifiedBy>
  <cp:revision>27</cp:revision>
  <dcterms:created xsi:type="dcterms:W3CDTF">2024-09-10T10:50:28Z</dcterms:created>
  <dcterms:modified xsi:type="dcterms:W3CDTF">2024-10-17T05:57:31Z</dcterms:modified>
</cp:coreProperties>
</file>